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57" r:id="rId2"/>
    <p:sldId id="262" r:id="rId3"/>
    <p:sldId id="265" r:id="rId4"/>
    <p:sldId id="258" r:id="rId5"/>
    <p:sldId id="260" r:id="rId6"/>
    <p:sldId id="263" r:id="rId7"/>
    <p:sldId id="264" r:id="rId8"/>
    <p:sldId id="267" r:id="rId9"/>
    <p:sldId id="268" r:id="rId10"/>
    <p:sldId id="269" r:id="rId11"/>
    <p:sldId id="270" r:id="rId12"/>
    <p:sldId id="272" r:id="rId13"/>
    <p:sldId id="273" r:id="rId14"/>
    <p:sldId id="274" r:id="rId15"/>
    <p:sldId id="275" r:id="rId16"/>
    <p:sldId id="276" r:id="rId17"/>
    <p:sldId id="277" r:id="rId18"/>
    <p:sldId id="285" r:id="rId1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6477" autoAdjust="0"/>
  </p:normalViewPr>
  <p:slideViewPr>
    <p:cSldViewPr>
      <p:cViewPr varScale="1">
        <p:scale>
          <a:sx n="99" d="100"/>
          <a:sy n="99" d="100"/>
        </p:scale>
        <p:origin x="154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1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1D403-985E-4DAB-9358-4AB24A7024B2}" type="datetimeFigureOut">
              <a:rPr lang="de-DE" smtClean="0"/>
              <a:t>16.11.2020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873638-489E-4A96-A502-0171F8418A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9696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students</a:t>
            </a:r>
            <a:r>
              <a:rPr lang="de-DE" dirty="0"/>
              <a:t> </a:t>
            </a:r>
            <a:r>
              <a:rPr lang="de-DE" dirty="0" err="1"/>
              <a:t>got</a:t>
            </a:r>
            <a:r>
              <a:rPr lang="de-DE" dirty="0"/>
              <a:t> </a:t>
            </a:r>
            <a:r>
              <a:rPr lang="de-DE" dirty="0" err="1"/>
              <a:t>devided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5</a:t>
            </a:r>
            <a:r>
              <a:rPr lang="de-DE" baseline="0" dirty="0"/>
              <a:t> different </a:t>
            </a:r>
            <a:r>
              <a:rPr lang="de-DE" baseline="0" dirty="0" err="1"/>
              <a:t>teams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99857-69F7-43C1-ABF0-A2350A71C89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896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4F917-FAA3-4F2D-A57B-11904A301FAC}" type="datetimeFigureOut">
              <a:rPr lang="de-DE" smtClean="0">
                <a:solidFill>
                  <a:srgbClr val="CAF278"/>
                </a:solidFill>
              </a:rPr>
              <a:pPr/>
              <a:t>16.11.2020</a:t>
            </a:fld>
            <a:endParaRPr lang="de-DE">
              <a:solidFill>
                <a:srgbClr val="CAF278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F5820C-4F63-4E57-9D4B-D61CFBFF0E81}" type="slidenum">
              <a:rPr lang="de-DE" smtClean="0">
                <a:solidFill>
                  <a:srgbClr val="CAF278"/>
                </a:solidFill>
              </a:rPr>
              <a:pPr/>
              <a:t>‹Nr.›</a:t>
            </a:fld>
            <a:endParaRPr lang="de-DE">
              <a:solidFill>
                <a:srgbClr val="CAF278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>
              <a:solidFill>
                <a:srgbClr val="CAF278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4F917-FAA3-4F2D-A57B-11904A301FAC}" type="datetimeFigureOut">
              <a:rPr lang="de-DE" smtClean="0">
                <a:solidFill>
                  <a:srgbClr val="CAF278"/>
                </a:solidFill>
              </a:rPr>
              <a:pPr/>
              <a:t>16.11.2020</a:t>
            </a:fld>
            <a:endParaRPr lang="de-DE">
              <a:solidFill>
                <a:srgbClr val="CAF27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CAF27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820C-4F63-4E57-9D4B-D61CFBFF0E81}" type="slidenum">
              <a:rPr lang="de-DE" smtClean="0">
                <a:solidFill>
                  <a:srgbClr val="CAF278"/>
                </a:solidFill>
              </a:rPr>
              <a:pPr/>
              <a:t>‹Nr.›</a:t>
            </a:fld>
            <a:endParaRPr lang="de-DE">
              <a:solidFill>
                <a:srgbClr val="CAF278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4F917-FAA3-4F2D-A57B-11904A301FAC}" type="datetimeFigureOut">
              <a:rPr lang="de-DE" smtClean="0">
                <a:solidFill>
                  <a:srgbClr val="CAF278"/>
                </a:solidFill>
              </a:rPr>
              <a:pPr/>
              <a:t>16.11.2020</a:t>
            </a:fld>
            <a:endParaRPr lang="de-DE">
              <a:solidFill>
                <a:srgbClr val="CAF27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CAF27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820C-4F63-4E57-9D4B-D61CFBFF0E81}" type="slidenum">
              <a:rPr lang="de-DE" smtClean="0">
                <a:solidFill>
                  <a:srgbClr val="CAF278"/>
                </a:solidFill>
              </a:rPr>
              <a:pPr/>
              <a:t>‹Nr.›</a:t>
            </a:fld>
            <a:endParaRPr lang="de-DE">
              <a:solidFill>
                <a:srgbClr val="CAF278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4F917-FAA3-4F2D-A57B-11904A301FAC}" type="datetimeFigureOut">
              <a:rPr lang="de-DE" smtClean="0">
                <a:solidFill>
                  <a:srgbClr val="CAF278"/>
                </a:solidFill>
              </a:rPr>
              <a:pPr/>
              <a:t>16.11.2020</a:t>
            </a:fld>
            <a:endParaRPr lang="de-DE">
              <a:solidFill>
                <a:srgbClr val="CAF27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CAF27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820C-4F63-4E57-9D4B-D61CFBFF0E81}" type="slidenum">
              <a:rPr lang="de-DE" smtClean="0">
                <a:solidFill>
                  <a:srgbClr val="CAF278"/>
                </a:solidFill>
              </a:rPr>
              <a:pPr/>
              <a:t>‹Nr.›</a:t>
            </a:fld>
            <a:endParaRPr lang="de-DE">
              <a:solidFill>
                <a:srgbClr val="CAF278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4F917-FAA3-4F2D-A57B-11904A301FAC}" type="datetimeFigureOut">
              <a:rPr lang="de-DE" smtClean="0">
                <a:solidFill>
                  <a:srgbClr val="3E3D2D"/>
                </a:solidFill>
              </a:rPr>
              <a:pPr/>
              <a:t>16.11.2020</a:t>
            </a:fld>
            <a:endParaRPr lang="de-DE">
              <a:solidFill>
                <a:srgbClr val="3E3D2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3E3D2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820C-4F63-4E57-9D4B-D61CFBFF0E81}" type="slidenum">
              <a:rPr lang="de-DE" smtClean="0">
                <a:solidFill>
                  <a:srgbClr val="3E3D2D"/>
                </a:solidFill>
              </a:rPr>
              <a:pPr/>
              <a:t>‹Nr.›</a:t>
            </a:fld>
            <a:endParaRPr lang="de-DE">
              <a:solidFill>
                <a:srgbClr val="3E3D2D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4F917-FAA3-4F2D-A57B-11904A301FAC}" type="datetimeFigureOut">
              <a:rPr lang="de-DE" smtClean="0">
                <a:solidFill>
                  <a:srgbClr val="CAF278"/>
                </a:solidFill>
              </a:rPr>
              <a:pPr/>
              <a:t>16.11.2020</a:t>
            </a:fld>
            <a:endParaRPr lang="de-DE">
              <a:solidFill>
                <a:srgbClr val="CAF27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CAF27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820C-4F63-4E57-9D4B-D61CFBFF0E81}" type="slidenum">
              <a:rPr lang="de-DE" smtClean="0">
                <a:solidFill>
                  <a:srgbClr val="CAF278"/>
                </a:solidFill>
              </a:rPr>
              <a:pPr/>
              <a:t>‹Nr.›</a:t>
            </a:fld>
            <a:endParaRPr lang="de-DE">
              <a:solidFill>
                <a:srgbClr val="CAF278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4F917-FAA3-4F2D-A57B-11904A301FAC}" type="datetimeFigureOut">
              <a:rPr lang="de-DE" smtClean="0">
                <a:solidFill>
                  <a:srgbClr val="CAF278"/>
                </a:solidFill>
              </a:rPr>
              <a:pPr/>
              <a:t>16.11.2020</a:t>
            </a:fld>
            <a:endParaRPr lang="de-DE">
              <a:solidFill>
                <a:srgbClr val="CAF278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CAF278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820C-4F63-4E57-9D4B-D61CFBFF0E81}" type="slidenum">
              <a:rPr lang="de-DE" smtClean="0">
                <a:solidFill>
                  <a:srgbClr val="CAF278"/>
                </a:solidFill>
              </a:rPr>
              <a:pPr/>
              <a:t>‹Nr.›</a:t>
            </a:fld>
            <a:endParaRPr lang="de-DE">
              <a:solidFill>
                <a:srgbClr val="CAF278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4F917-FAA3-4F2D-A57B-11904A301FAC}" type="datetimeFigureOut">
              <a:rPr lang="de-DE" smtClean="0">
                <a:solidFill>
                  <a:srgbClr val="CAF278"/>
                </a:solidFill>
              </a:rPr>
              <a:pPr/>
              <a:t>16.11.2020</a:t>
            </a:fld>
            <a:endParaRPr lang="de-DE">
              <a:solidFill>
                <a:srgbClr val="CAF278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CAF27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820C-4F63-4E57-9D4B-D61CFBFF0E81}" type="slidenum">
              <a:rPr lang="de-DE" smtClean="0">
                <a:solidFill>
                  <a:srgbClr val="CAF278"/>
                </a:solidFill>
              </a:rPr>
              <a:pPr/>
              <a:t>‹Nr.›</a:t>
            </a:fld>
            <a:endParaRPr lang="de-DE">
              <a:solidFill>
                <a:srgbClr val="CAF278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4F917-FAA3-4F2D-A57B-11904A301FAC}" type="datetimeFigureOut">
              <a:rPr lang="de-DE" smtClean="0">
                <a:solidFill>
                  <a:srgbClr val="CAF278"/>
                </a:solidFill>
              </a:rPr>
              <a:pPr/>
              <a:t>16.11.2020</a:t>
            </a:fld>
            <a:endParaRPr lang="de-DE">
              <a:solidFill>
                <a:srgbClr val="CAF278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CAF27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820C-4F63-4E57-9D4B-D61CFBFF0E81}" type="slidenum">
              <a:rPr lang="de-DE" smtClean="0">
                <a:solidFill>
                  <a:srgbClr val="CAF278"/>
                </a:solidFill>
              </a:rPr>
              <a:pPr/>
              <a:t>‹Nr.›</a:t>
            </a:fld>
            <a:endParaRPr lang="de-DE">
              <a:solidFill>
                <a:srgbClr val="CAF278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4F917-FAA3-4F2D-A57B-11904A301FAC}" type="datetimeFigureOut">
              <a:rPr lang="de-DE" smtClean="0">
                <a:solidFill>
                  <a:srgbClr val="CAF278"/>
                </a:solidFill>
              </a:rPr>
              <a:pPr/>
              <a:t>16.11.2020</a:t>
            </a:fld>
            <a:endParaRPr lang="de-DE">
              <a:solidFill>
                <a:srgbClr val="CAF27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CAF27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820C-4F63-4E57-9D4B-D61CFBFF0E81}" type="slidenum">
              <a:rPr lang="de-DE" smtClean="0">
                <a:solidFill>
                  <a:srgbClr val="CAF278"/>
                </a:solidFill>
              </a:rPr>
              <a:pPr/>
              <a:t>‹Nr.›</a:t>
            </a:fld>
            <a:endParaRPr lang="de-DE">
              <a:solidFill>
                <a:srgbClr val="CAF278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4F917-FAA3-4F2D-A57B-11904A301FAC}" type="datetimeFigureOut">
              <a:rPr lang="de-DE" smtClean="0">
                <a:solidFill>
                  <a:srgbClr val="CAF278"/>
                </a:solidFill>
              </a:rPr>
              <a:pPr/>
              <a:t>16.11.2020</a:t>
            </a:fld>
            <a:endParaRPr lang="de-DE">
              <a:solidFill>
                <a:srgbClr val="CAF27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CAF27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820C-4F63-4E57-9D4B-D61CFBFF0E81}" type="slidenum">
              <a:rPr lang="de-DE" smtClean="0">
                <a:solidFill>
                  <a:srgbClr val="CAF278"/>
                </a:solidFill>
              </a:rPr>
              <a:pPr/>
              <a:t>‹Nr.›</a:t>
            </a:fld>
            <a:endParaRPr lang="de-DE">
              <a:solidFill>
                <a:srgbClr val="CAF278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CA44F917-FAA3-4F2D-A57B-11904A301FAC}" type="datetimeFigureOut">
              <a:rPr lang="de-DE" smtClean="0">
                <a:solidFill>
                  <a:srgbClr val="CAF278"/>
                </a:solidFill>
              </a:rPr>
              <a:pPr/>
              <a:t>16.11.2020</a:t>
            </a:fld>
            <a:endParaRPr lang="de-DE">
              <a:solidFill>
                <a:srgbClr val="CAF27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3F5820C-4F63-4E57-9D4B-D61CFBFF0E81}" type="slidenum">
              <a:rPr lang="de-DE" smtClean="0">
                <a:solidFill>
                  <a:srgbClr val="CAF278"/>
                </a:solidFill>
              </a:rPr>
              <a:pPr/>
              <a:t>‹Nr.›</a:t>
            </a:fld>
            <a:endParaRPr lang="de-DE">
              <a:solidFill>
                <a:srgbClr val="CAF27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de-DE">
              <a:solidFill>
                <a:srgbClr val="CAF278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554049"/>
            <a:ext cx="7315200" cy="1722823"/>
          </a:xfrm>
        </p:spPr>
        <p:txBody>
          <a:bodyPr>
            <a:noAutofit/>
          </a:bodyPr>
          <a:lstStyle/>
          <a:p>
            <a:r>
              <a:rPr lang="de-DE" sz="3400" b="1" dirty="0"/>
              <a:t>Junior-Ingenieur-</a:t>
            </a:r>
            <a:br>
              <a:rPr lang="de-DE" sz="3400" b="1" dirty="0"/>
            </a:br>
            <a:r>
              <a:rPr lang="de-DE" sz="3400" b="1" dirty="0"/>
              <a:t>Akademie </a:t>
            </a:r>
            <a:br>
              <a:rPr lang="de-DE" sz="3400" b="1" dirty="0"/>
            </a:br>
            <a:r>
              <a:rPr lang="de-DE" sz="3400" b="1" dirty="0"/>
              <a:t>der LFS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3140968"/>
            <a:ext cx="7315200" cy="3456384"/>
          </a:xfrm>
        </p:spPr>
        <p:txBody>
          <a:bodyPr>
            <a:normAutofit/>
          </a:bodyPr>
          <a:lstStyle/>
          <a:p>
            <a:r>
              <a:rPr lang="de-DE" sz="3000" b="1" dirty="0" err="1"/>
              <a:t>Wahlpflichfach</a:t>
            </a:r>
            <a:r>
              <a:rPr lang="de-DE" sz="3000" b="1" dirty="0"/>
              <a:t> ab Klasse 9</a:t>
            </a:r>
          </a:p>
          <a:p>
            <a:pPr marL="457200" indent="-457200">
              <a:buFontTx/>
              <a:buChar char="-"/>
            </a:pPr>
            <a:r>
              <a:rPr lang="de-DE" sz="2800" dirty="0"/>
              <a:t>Kooperation mit Hochschulen und   </a:t>
            </a:r>
          </a:p>
          <a:p>
            <a:r>
              <a:rPr lang="de-DE" sz="2800" dirty="0"/>
              <a:t>    Wirtschaft</a:t>
            </a:r>
          </a:p>
          <a:p>
            <a:pPr marL="342900" indent="-342900">
              <a:buFontTx/>
              <a:buChar char="-"/>
            </a:pPr>
            <a:r>
              <a:rPr lang="de-DE" sz="2800" dirty="0"/>
              <a:t>Integrierte Technikprojekte mit einer Schule in </a:t>
            </a:r>
            <a:r>
              <a:rPr lang="de-DE" sz="2800" dirty="0" err="1"/>
              <a:t>Györ</a:t>
            </a:r>
            <a:r>
              <a:rPr lang="de-DE" sz="2800" dirty="0"/>
              <a:t> (Ungarn)</a:t>
            </a:r>
          </a:p>
          <a:p>
            <a:pPr marL="342900" indent="-342900">
              <a:buFontTx/>
              <a:buChar char="-"/>
            </a:pPr>
            <a:r>
              <a:rPr lang="de-DE" sz="2800" dirty="0"/>
              <a:t>Zertifizierung durch die Deutsche Telekom Stiftung</a:t>
            </a:r>
          </a:p>
          <a:p>
            <a:pPr marL="342900" indent="-342900">
              <a:buFontTx/>
              <a:buChar char="-"/>
            </a:pPr>
            <a:endParaRPr lang="de-DE" b="1" dirty="0"/>
          </a:p>
        </p:txBody>
      </p:sp>
      <p:pic>
        <p:nvPicPr>
          <p:cNvPr id="2050" name="Picture 2" descr="C:\Users\Barbara1\Pictures\Photos Lehrer\DSC002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20688"/>
            <a:ext cx="4104456" cy="231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150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2204864"/>
            <a:ext cx="7024744" cy="1143000"/>
          </a:xfrm>
        </p:spPr>
        <p:txBody>
          <a:bodyPr>
            <a:noAutofit/>
          </a:bodyPr>
          <a:lstStyle/>
          <a:p>
            <a:br>
              <a:rPr lang="de-DE" b="1" dirty="0"/>
            </a:br>
            <a:r>
              <a:rPr lang="de-DE" b="1" dirty="0"/>
              <a:t>Projekt zum Thema „Kunststoffproduktion und Entsorgungstechnologien in der Zukunft“</a:t>
            </a:r>
          </a:p>
        </p:txBody>
      </p:sp>
    </p:spTree>
    <p:extLst>
      <p:ext uri="{BB962C8B-B14F-4D97-AF65-F5344CB8AC3E}">
        <p14:creationId xmlns:p14="http://schemas.microsoft.com/office/powerpoint/2010/main" val="2800622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03848" y="2564904"/>
            <a:ext cx="2520280" cy="1296144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de-DE" sz="2800" b="1" dirty="0">
                <a:solidFill>
                  <a:srgbClr val="92D050"/>
                </a:solidFill>
              </a:rPr>
              <a:t>1. </a:t>
            </a:r>
            <a:r>
              <a:rPr lang="de-DE" sz="2800" b="1" dirty="0" err="1">
                <a:solidFill>
                  <a:srgbClr val="92D050"/>
                </a:solidFill>
              </a:rPr>
              <a:t>Covestro</a:t>
            </a:r>
            <a:r>
              <a:rPr lang="de-DE" sz="2800" b="1" dirty="0">
                <a:solidFill>
                  <a:srgbClr val="92D050"/>
                </a:solidFill>
              </a:rPr>
              <a:t> </a:t>
            </a:r>
          </a:p>
          <a:p>
            <a:pPr marL="68580" indent="0" algn="ctr">
              <a:buNone/>
            </a:pPr>
            <a:r>
              <a:rPr lang="de-DE" sz="2800" b="1" dirty="0">
                <a:solidFill>
                  <a:srgbClr val="92D050"/>
                </a:solidFill>
              </a:rPr>
              <a:t>Science Lab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899592" y="3645024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Design- und Marketingteam</a:t>
            </a:r>
            <a:endParaRPr lang="en-GB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899592" y="596779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Kommunikations-team</a:t>
            </a:r>
            <a:endParaRPr lang="en-GB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4427984" y="468191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Technikteam</a:t>
            </a:r>
            <a:endParaRPr lang="en-GB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5508104" y="73527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Forschungsteam</a:t>
            </a:r>
            <a:endParaRPr lang="en-GB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6300192" y="2979571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Team Finanzen</a:t>
            </a:r>
            <a:endParaRPr lang="en-GB" b="1" dirty="0"/>
          </a:p>
        </p:txBody>
      </p:sp>
      <p:pic>
        <p:nvPicPr>
          <p:cNvPr id="12" name="Inhaltsplatzhalt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4" t="12712"/>
          <a:stretch/>
        </p:blipFill>
        <p:spPr>
          <a:xfrm>
            <a:off x="899592" y="1416213"/>
            <a:ext cx="2107474" cy="1401019"/>
          </a:xfrm>
          <a:prstGeom prst="rect">
            <a:avLst/>
          </a:prstGeom>
        </p:spPr>
      </p:pic>
      <p:pic>
        <p:nvPicPr>
          <p:cNvPr id="1026" name="Picture 2" descr="C:\Users\Barbara1\Pictures\Photos Lehrer\DSC002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413" y="1104610"/>
            <a:ext cx="2592288" cy="146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Barbara1\Pictures\Photos Lehrer\IMG_018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04" y="4437112"/>
            <a:ext cx="2735991" cy="153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arbara1\Pictures\Photos Lehrer\IMG_02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250" y="3365141"/>
            <a:ext cx="2339752" cy="131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arbara1\Pictures\Photos Lehrer\DSC0019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724" y="5174163"/>
            <a:ext cx="2340443" cy="131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975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1124744"/>
            <a:ext cx="7024744" cy="114300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de-DE" b="1" dirty="0">
                <a:solidFill>
                  <a:schemeClr val="accent1"/>
                </a:solidFill>
              </a:rPr>
              <a:t>2. Von Milch zu </a:t>
            </a:r>
            <a:r>
              <a:rPr lang="de-DE" b="1" dirty="0" err="1">
                <a:solidFill>
                  <a:schemeClr val="accent1"/>
                </a:solidFill>
              </a:rPr>
              <a:t>Polylactat</a:t>
            </a:r>
            <a:br>
              <a:rPr lang="de-DE" b="1" dirty="0">
                <a:solidFill>
                  <a:schemeClr val="accent1"/>
                </a:solidFill>
              </a:rPr>
            </a:br>
            <a:r>
              <a:rPr lang="de-DE" sz="3000" dirty="0"/>
              <a:t>Mikroskopieren von Milchsäurebakterien zur Kontrolle des Experiments</a:t>
            </a:r>
            <a:endParaRPr lang="en-GB" sz="3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5" y="2348880"/>
            <a:ext cx="3362637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nhaltsplatzhalt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375056"/>
            <a:ext cx="4141606" cy="310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661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de-DE" dirty="0"/>
              <a:t>Konvertierung von Milchsäure zu </a:t>
            </a:r>
            <a:r>
              <a:rPr lang="de-DE" dirty="0" err="1"/>
              <a:t>Polylactat</a:t>
            </a:r>
            <a:endParaRPr lang="en-GB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052" y="2324100"/>
            <a:ext cx="4678908" cy="3508375"/>
          </a:xfrm>
        </p:spPr>
      </p:pic>
    </p:spTree>
    <p:extLst>
      <p:ext uri="{BB962C8B-B14F-4D97-AF65-F5344CB8AC3E}">
        <p14:creationId xmlns:p14="http://schemas.microsoft.com/office/powerpoint/2010/main" val="3589672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Produktion</a:t>
            </a:r>
            <a:r>
              <a:rPr lang="en-GB" dirty="0"/>
              <a:t> </a:t>
            </a:r>
            <a:r>
              <a:rPr lang="en-GB" dirty="0" err="1"/>
              <a:t>eines</a:t>
            </a:r>
            <a:r>
              <a:rPr lang="en-GB" dirty="0"/>
              <a:t> </a:t>
            </a:r>
            <a:r>
              <a:rPr lang="en-GB" dirty="0" err="1"/>
              <a:t>Prototyps</a:t>
            </a:r>
            <a:r>
              <a:rPr lang="en-GB" dirty="0"/>
              <a:t> </a:t>
            </a:r>
            <a:r>
              <a:rPr lang="en-GB" dirty="0" err="1"/>
              <a:t>aus</a:t>
            </a:r>
            <a:r>
              <a:rPr lang="en-GB" dirty="0"/>
              <a:t> </a:t>
            </a:r>
            <a:r>
              <a:rPr lang="en-GB" dirty="0" err="1"/>
              <a:t>Polylactat</a:t>
            </a:r>
            <a:r>
              <a:rPr lang="en-GB" dirty="0"/>
              <a:t> </a:t>
            </a:r>
            <a:r>
              <a:rPr lang="en-GB" dirty="0" err="1"/>
              <a:t>mittels</a:t>
            </a:r>
            <a:r>
              <a:rPr lang="en-GB" dirty="0"/>
              <a:t> 3D-Druck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7343" y="1988840"/>
            <a:ext cx="4080622" cy="22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nhaltsplatzhalt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861048"/>
            <a:ext cx="3589500" cy="269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63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4740" y="120588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de-DE" dirty="0"/>
              <a:t>Untersuchung der Prototypen in der Dr. Reinhold Hagen-Stiftung</a:t>
            </a:r>
            <a:endParaRPr lang="en-GB" dirty="0"/>
          </a:p>
        </p:txBody>
      </p:sp>
      <p:pic>
        <p:nvPicPr>
          <p:cNvPr id="4" name="Inhaltsplatzhalt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348880"/>
            <a:ext cx="3683913" cy="2762300"/>
          </a:xfrm>
          <a:prstGeom prst="rect">
            <a:avLst/>
          </a:prstGeom>
        </p:spPr>
      </p:pic>
      <p:pic>
        <p:nvPicPr>
          <p:cNvPr id="5" name="Inhaltsplatzhalt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033130"/>
            <a:ext cx="4501580" cy="337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610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b="1" dirty="0"/>
              <a:t>3. Mikroplastik und Mikrofaser</a:t>
            </a:r>
            <a:br>
              <a:rPr lang="de-DE" dirty="0"/>
            </a:br>
            <a:r>
              <a:rPr lang="de-DE" sz="3300" dirty="0"/>
              <a:t>(Projekt mit der Energie-Agentur NRW)</a:t>
            </a:r>
            <a:endParaRPr lang="en-GB" sz="33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19"/>
          <a:stretch/>
        </p:blipFill>
        <p:spPr>
          <a:xfrm>
            <a:off x="539552" y="1916831"/>
            <a:ext cx="3816424" cy="3647149"/>
          </a:xfrm>
        </p:spPr>
      </p:pic>
      <p:pic>
        <p:nvPicPr>
          <p:cNvPr id="5" name="Inhaltsplatzhalt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r="15109"/>
          <a:stretch/>
        </p:blipFill>
        <p:spPr>
          <a:xfrm>
            <a:off x="4572000" y="3068960"/>
            <a:ext cx="3811980" cy="350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625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de-DE" b="1" dirty="0"/>
              <a:t>4. Recycling von Kunststoffen</a:t>
            </a:r>
            <a:endParaRPr lang="en-GB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43608" y="1556792"/>
            <a:ext cx="6777317" cy="3508977"/>
          </a:xfrm>
        </p:spPr>
        <p:txBody>
          <a:bodyPr/>
          <a:lstStyle/>
          <a:p>
            <a:r>
              <a:rPr lang="de-DE" sz="2800" dirty="0"/>
              <a:t>Besuch bei </a:t>
            </a:r>
            <a:r>
              <a:rPr lang="de-DE" sz="2800" dirty="0" err="1"/>
              <a:t>BonnOrange</a:t>
            </a:r>
            <a:endParaRPr lang="de-DE" sz="2800" dirty="0"/>
          </a:p>
          <a:p>
            <a:endParaRPr lang="de-DE" sz="2800" dirty="0"/>
          </a:p>
          <a:p>
            <a:r>
              <a:rPr lang="de-DE" sz="2800" dirty="0"/>
              <a:t>Podiumsdiskussion mit Helmut Schmitz (</a:t>
            </a:r>
            <a:r>
              <a:rPr lang="en-US" sz="2800" dirty="0" err="1"/>
              <a:t>Duales</a:t>
            </a:r>
            <a:r>
              <a:rPr lang="en-US" sz="2800" dirty="0"/>
              <a:t> System Holding GmbH &amp; Co. KG)</a:t>
            </a:r>
            <a:r>
              <a:rPr lang="de-DE" sz="2800" dirty="0"/>
              <a:t> </a:t>
            </a:r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3864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arbara1\Pictures\Technikprojekt Ungarn\P106063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7" t="20392" r="7679" b="13748"/>
          <a:stretch/>
        </p:blipFill>
        <p:spPr bwMode="auto">
          <a:xfrm>
            <a:off x="911793" y="1628801"/>
            <a:ext cx="7260607" cy="435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782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0"/>
            <a:ext cx="7315200" cy="1154097"/>
          </a:xfrm>
        </p:spPr>
        <p:txBody>
          <a:bodyPr>
            <a:normAutofit/>
          </a:bodyPr>
          <a:lstStyle/>
          <a:p>
            <a:r>
              <a:rPr lang="de-DE" dirty="0"/>
              <a:t>Integrierte Fachbereiche: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27584" y="1916832"/>
            <a:ext cx="7315200" cy="3539527"/>
          </a:xfrm>
        </p:spPr>
        <p:txBody>
          <a:bodyPr/>
          <a:lstStyle/>
          <a:p>
            <a:r>
              <a:rPr lang="de-DE" sz="3000" dirty="0"/>
              <a:t>Geographie</a:t>
            </a:r>
          </a:p>
          <a:p>
            <a:r>
              <a:rPr lang="de-DE" sz="3000" dirty="0"/>
              <a:t>Biologie</a:t>
            </a:r>
          </a:p>
          <a:p>
            <a:r>
              <a:rPr lang="de-DE" sz="3000" dirty="0"/>
              <a:t>Physik</a:t>
            </a:r>
          </a:p>
          <a:p>
            <a:r>
              <a:rPr lang="de-DE" sz="3000" dirty="0"/>
              <a:t>Chemie</a:t>
            </a:r>
          </a:p>
          <a:p>
            <a:r>
              <a:rPr lang="de-DE" sz="3000" dirty="0"/>
              <a:t>Informatik</a:t>
            </a:r>
          </a:p>
          <a:p>
            <a:r>
              <a:rPr lang="de-DE" sz="3000" dirty="0"/>
              <a:t>Technik</a:t>
            </a:r>
          </a:p>
          <a:p>
            <a:endParaRPr lang="en-GB" dirty="0"/>
          </a:p>
        </p:txBody>
      </p:sp>
      <p:sp>
        <p:nvSpPr>
          <p:cNvPr id="5" name="Geschweifte Klammer rechts 4"/>
          <p:cNvSpPr/>
          <p:nvPr/>
        </p:nvSpPr>
        <p:spPr>
          <a:xfrm>
            <a:off x="2915816" y="1484784"/>
            <a:ext cx="2520280" cy="4176464"/>
          </a:xfrm>
          <a:prstGeom prst="righ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feld 5"/>
          <p:cNvSpPr txBox="1"/>
          <p:nvPr/>
        </p:nvSpPr>
        <p:spPr>
          <a:xfrm>
            <a:off x="5580112" y="2420888"/>
            <a:ext cx="30963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Bereiche werden in den 4 Halbjahren mit unterschiedlichen Schwerpunkten vertieft.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022624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8957" y="7430"/>
            <a:ext cx="7315200" cy="1154097"/>
          </a:xfrm>
        </p:spPr>
        <p:txBody>
          <a:bodyPr/>
          <a:lstStyle/>
          <a:p>
            <a:r>
              <a:rPr lang="de-DE" dirty="0"/>
              <a:t>Kooperationen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340768"/>
            <a:ext cx="8050088" cy="4968593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de-DE" sz="3000" b="1" dirty="0"/>
              <a:t>Hochschulen / Institute: </a:t>
            </a:r>
            <a:r>
              <a:rPr lang="de-DE" sz="3000" dirty="0"/>
              <a:t>Uni </a:t>
            </a:r>
          </a:p>
          <a:p>
            <a:pPr marL="45720" indent="0">
              <a:buNone/>
            </a:pPr>
            <a:r>
              <a:rPr lang="de-DE" sz="3000" dirty="0"/>
              <a:t>Bonn,  FH Koblenz, FH Bonn</a:t>
            </a:r>
          </a:p>
          <a:p>
            <a:pPr marL="45720" indent="0">
              <a:buNone/>
            </a:pPr>
            <a:r>
              <a:rPr lang="de-DE" sz="3000" dirty="0"/>
              <a:t>Rhein-Sieg, TH Köln, RFH Köln, Uni </a:t>
            </a:r>
            <a:r>
              <a:rPr lang="de-DE" sz="3000" dirty="0" err="1"/>
              <a:t>Györ</a:t>
            </a:r>
            <a:r>
              <a:rPr lang="de-DE" sz="3000" dirty="0"/>
              <a:t>, CAESAR, DLR, Hagen-Stiftung, Audi-Akademie </a:t>
            </a:r>
            <a:r>
              <a:rPr lang="de-DE" sz="3000" dirty="0" err="1"/>
              <a:t>Györ</a:t>
            </a:r>
            <a:r>
              <a:rPr lang="de-DE" sz="3000" dirty="0"/>
              <a:t>, Bundesnetzagentur</a:t>
            </a:r>
          </a:p>
          <a:p>
            <a:pPr marL="45720" indent="0" algn="r">
              <a:buNone/>
            </a:pPr>
            <a:endParaRPr lang="de-DE" sz="3000" b="1" dirty="0"/>
          </a:p>
          <a:p>
            <a:pPr marL="45720" indent="0" algn="r">
              <a:buNone/>
            </a:pPr>
            <a:r>
              <a:rPr lang="de-DE" sz="3000" b="1" dirty="0"/>
              <a:t>Wirtschaft</a:t>
            </a:r>
            <a:r>
              <a:rPr lang="de-DE" sz="3000" dirty="0"/>
              <a:t>: Audi, Bayer, </a:t>
            </a:r>
          </a:p>
          <a:p>
            <a:pPr marL="45720" indent="0" algn="r">
              <a:buNone/>
            </a:pPr>
            <a:r>
              <a:rPr lang="de-DE" sz="3000" dirty="0" err="1"/>
              <a:t>Covestro</a:t>
            </a:r>
            <a:r>
              <a:rPr lang="de-DE" sz="3000" dirty="0"/>
              <a:t>, Bonn Orange, </a:t>
            </a:r>
          </a:p>
          <a:p>
            <a:pPr marL="45720" indent="0" algn="r">
              <a:buNone/>
            </a:pPr>
            <a:r>
              <a:rPr lang="de-DE" sz="3000" dirty="0" err="1"/>
              <a:t>ms</a:t>
            </a:r>
            <a:r>
              <a:rPr lang="de-DE" sz="3000" dirty="0"/>
              <a:t> </a:t>
            </a:r>
            <a:r>
              <a:rPr lang="de-DE" sz="3000" dirty="0" err="1"/>
              <a:t>westfalia</a:t>
            </a:r>
            <a:endParaRPr lang="de-DE" sz="3000" dirty="0"/>
          </a:p>
          <a:p>
            <a:pPr marL="45720" indent="0">
              <a:buNone/>
            </a:pPr>
            <a:endParaRPr lang="de-DE" sz="3000" dirty="0"/>
          </a:p>
          <a:p>
            <a:pPr marL="45720" indent="0">
              <a:buNone/>
            </a:pPr>
            <a:endParaRPr lang="de-DE" sz="3000" dirty="0"/>
          </a:p>
          <a:p>
            <a:pPr marL="45720" indent="0">
              <a:buNone/>
            </a:pPr>
            <a:endParaRPr lang="de-DE" dirty="0"/>
          </a:p>
          <a:p>
            <a:pPr marL="45720" indent="0">
              <a:buNone/>
            </a:pPr>
            <a:endParaRPr lang="de-DE" dirty="0"/>
          </a:p>
          <a:p>
            <a:pPr marL="45720" indent="0">
              <a:buNone/>
            </a:pPr>
            <a:endParaRPr lang="de-DE" dirty="0"/>
          </a:p>
          <a:p>
            <a:pPr marL="45720" indent="0">
              <a:buNone/>
            </a:pPr>
            <a:endParaRPr lang="de-DE" dirty="0"/>
          </a:p>
          <a:p>
            <a:pPr marL="45720" indent="0">
              <a:buNone/>
            </a:pPr>
            <a:endParaRPr lang="de-DE" dirty="0"/>
          </a:p>
        </p:txBody>
      </p:sp>
      <p:pic>
        <p:nvPicPr>
          <p:cNvPr id="1026" name="Picture 2" descr="C:\Users\Barbara1\Pictures\Hagen-Stiftung\P10606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365104"/>
            <a:ext cx="2747797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Barbara1\Pictures\Handy\2017-07-03 15.34.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4664"/>
            <a:ext cx="2496277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661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28588"/>
            <a:ext cx="7315200" cy="1154097"/>
          </a:xfrm>
        </p:spPr>
        <p:txBody>
          <a:bodyPr>
            <a:noAutofit/>
          </a:bodyPr>
          <a:lstStyle/>
          <a:p>
            <a:r>
              <a:rPr lang="de-DE" sz="4000" dirty="0"/>
              <a:t>1. Halbjahr: Energietechnik in der Zukunft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577397"/>
            <a:ext cx="843528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3500" b="1" dirty="0"/>
              <a:t>Regenerative Energien als Alternative</a:t>
            </a:r>
            <a:r>
              <a:rPr lang="de-DE" sz="3500" dirty="0"/>
              <a:t>: </a:t>
            </a:r>
          </a:p>
          <a:p>
            <a:r>
              <a:rPr lang="de-DE" sz="2800" dirty="0"/>
              <a:t>Solarenergie (Effizienzmessungen, Bau von Solarautos)</a:t>
            </a:r>
          </a:p>
          <a:p>
            <a:r>
              <a:rPr lang="de-DE" sz="2800" dirty="0"/>
              <a:t>Windenergie (Optimierung von Windrädern)</a:t>
            </a:r>
          </a:p>
          <a:p>
            <a:r>
              <a:rPr lang="de-DE" sz="2800" dirty="0"/>
              <a:t>Energie aus Biomasse (Biokraftstoff, Methanproduktion)</a:t>
            </a:r>
          </a:p>
          <a:p>
            <a:r>
              <a:rPr lang="de-DE" sz="2800" dirty="0"/>
              <a:t>Geothermie</a:t>
            </a:r>
          </a:p>
          <a:p>
            <a:r>
              <a:rPr lang="de-DE" sz="2800" dirty="0"/>
              <a:t>Wasserstoffgewinnung </a:t>
            </a:r>
          </a:p>
          <a:p>
            <a:pPr marL="0" indent="0">
              <a:buNone/>
            </a:pPr>
            <a:r>
              <a:rPr lang="de-DE" sz="2800" dirty="0"/>
              <a:t>    aus Algen </a:t>
            </a:r>
          </a:p>
          <a:p>
            <a:pPr marL="457200" indent="-457200"/>
            <a:r>
              <a:rPr lang="de-DE" sz="2800" dirty="0"/>
              <a:t>Brennstoffzellen	</a:t>
            </a:r>
          </a:p>
          <a:p>
            <a:pPr marL="0" indent="0">
              <a:buNone/>
            </a:pPr>
            <a:endParaRPr lang="de-DE" sz="3500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271588" y="128588"/>
            <a:ext cx="4452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4" t="15393" r="5651" b="26186"/>
          <a:stretch/>
        </p:blipFill>
        <p:spPr bwMode="auto">
          <a:xfrm>
            <a:off x="6372200" y="4221088"/>
            <a:ext cx="2382291" cy="238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8177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315200" cy="1154097"/>
          </a:xfrm>
        </p:spPr>
        <p:txBody>
          <a:bodyPr>
            <a:noAutofit/>
          </a:bodyPr>
          <a:lstStyle/>
          <a:p>
            <a:r>
              <a:rPr lang="de-DE" sz="4000" dirty="0"/>
              <a:t>2. Halbjahr: Produktions- und Abfalltechnik in der Zukunft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67544" y="1628800"/>
            <a:ext cx="7315200" cy="4680560"/>
          </a:xfrm>
        </p:spPr>
        <p:txBody>
          <a:bodyPr>
            <a:normAutofit fontScale="77500" lnSpcReduction="20000"/>
          </a:bodyPr>
          <a:lstStyle/>
          <a:p>
            <a:pPr marL="502920" indent="-457200">
              <a:buAutoNum type="arabicPeriod"/>
            </a:pPr>
            <a:r>
              <a:rPr lang="de-DE" sz="3300" b="1" dirty="0"/>
              <a:t>Produktionstechnik</a:t>
            </a:r>
          </a:p>
          <a:p>
            <a:r>
              <a:rPr lang="de-DE" sz="3000" dirty="0"/>
              <a:t>Covestro Science Lab </a:t>
            </a:r>
          </a:p>
          <a:p>
            <a:r>
              <a:rPr lang="de-DE" sz="3000" dirty="0"/>
              <a:t>Produktion von diversen Kunststoffsubstituten</a:t>
            </a:r>
          </a:p>
          <a:p>
            <a:r>
              <a:rPr lang="de-DE" sz="3000" dirty="0"/>
              <a:t>Konstruktion eines 3D-Modells aus </a:t>
            </a:r>
            <a:r>
              <a:rPr lang="de-DE" sz="3000" dirty="0" err="1"/>
              <a:t>Polylactat</a:t>
            </a:r>
            <a:endParaRPr lang="de-DE" sz="3000" dirty="0"/>
          </a:p>
          <a:p>
            <a:r>
              <a:rPr lang="de-DE" sz="3000" dirty="0"/>
              <a:t>Prüfung der Substitute (Hagen-Stiftung)</a:t>
            </a:r>
          </a:p>
          <a:p>
            <a:r>
              <a:rPr lang="de-DE" sz="3000" dirty="0"/>
              <a:t>Energie und Kunststoffe</a:t>
            </a:r>
          </a:p>
          <a:p>
            <a:r>
              <a:rPr lang="de-DE" sz="3000" dirty="0"/>
              <a:t>Fertigungsanlagen</a:t>
            </a:r>
          </a:p>
          <a:p>
            <a:pPr marL="45720" indent="0">
              <a:buNone/>
            </a:pPr>
            <a:endParaRPr lang="de-DE" sz="3000" dirty="0"/>
          </a:p>
          <a:p>
            <a:pPr marL="45720" indent="0">
              <a:buNone/>
            </a:pPr>
            <a:r>
              <a:rPr lang="de-DE" sz="3000" dirty="0"/>
              <a:t>2. </a:t>
            </a:r>
            <a:r>
              <a:rPr lang="de-DE" sz="3300" b="1" dirty="0"/>
              <a:t>Abfalltechnik</a:t>
            </a:r>
          </a:p>
          <a:p>
            <a:r>
              <a:rPr lang="de-DE" sz="3000" dirty="0"/>
              <a:t>Kunststoff-Recycling</a:t>
            </a:r>
          </a:p>
          <a:p>
            <a:r>
              <a:rPr lang="de-DE" sz="3000" dirty="0"/>
              <a:t>Kunststoffderivate</a:t>
            </a:r>
          </a:p>
          <a:p>
            <a:r>
              <a:rPr lang="de-DE" sz="3000" dirty="0"/>
              <a:t>Duales System</a:t>
            </a:r>
          </a:p>
          <a:p>
            <a:endParaRPr lang="en-GB" dirty="0"/>
          </a:p>
        </p:txBody>
      </p:sp>
      <p:pic>
        <p:nvPicPr>
          <p:cNvPr id="3074" name="Picture 2" descr="C:\Users\Barbara1\Pictures\Photos Lehrer\IMG_01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55673"/>
            <a:ext cx="4067944" cy="228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960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315200" cy="1154097"/>
          </a:xfrm>
        </p:spPr>
        <p:txBody>
          <a:bodyPr>
            <a:noAutofit/>
          </a:bodyPr>
          <a:lstStyle/>
          <a:p>
            <a:r>
              <a:rPr lang="de-DE" dirty="0"/>
              <a:t>3. Halbjahr: Medizintechnik in der Zukunft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448760"/>
            <a:ext cx="8444434" cy="468056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de-DE" sz="3200" b="1" dirty="0"/>
              <a:t>Biomedizintechnik</a:t>
            </a:r>
          </a:p>
          <a:p>
            <a:r>
              <a:rPr lang="de-DE" sz="2800" dirty="0"/>
              <a:t>Zellkulturen </a:t>
            </a:r>
          </a:p>
          <a:p>
            <a:r>
              <a:rPr lang="de-DE" sz="2800" dirty="0"/>
              <a:t>ELISA </a:t>
            </a:r>
          </a:p>
          <a:p>
            <a:r>
              <a:rPr lang="de-DE" sz="2800" dirty="0"/>
              <a:t>Bau eines Pulssensors </a:t>
            </a:r>
          </a:p>
          <a:p>
            <a:pPr marL="45720" indent="0">
              <a:buNone/>
            </a:pPr>
            <a:endParaRPr lang="de-DE" sz="2800" b="1" dirty="0"/>
          </a:p>
          <a:p>
            <a:pPr marL="45720" indent="0">
              <a:buNone/>
            </a:pPr>
            <a:r>
              <a:rPr lang="de-DE" sz="2800" b="1" dirty="0"/>
              <a:t>Bildgebende Verfahren</a:t>
            </a:r>
          </a:p>
          <a:p>
            <a:r>
              <a:rPr lang="de-DE" sz="2600" dirty="0"/>
              <a:t>Licht- und Elektronenmikroskopie (CAESAR)</a:t>
            </a:r>
          </a:p>
          <a:p>
            <a:r>
              <a:rPr lang="de-DE" sz="2600" dirty="0"/>
              <a:t>Ultraschall (Rhein-Ahr-Campus)</a:t>
            </a:r>
          </a:p>
          <a:p>
            <a:r>
              <a:rPr lang="de-DE" sz="2600" dirty="0"/>
              <a:t>Röntgen</a:t>
            </a:r>
          </a:p>
          <a:p>
            <a:r>
              <a:rPr lang="de-DE" sz="2600" dirty="0"/>
              <a:t>MRT</a:t>
            </a:r>
          </a:p>
          <a:p>
            <a:r>
              <a:rPr lang="de-DE" sz="2600" dirty="0"/>
              <a:t>CT</a:t>
            </a:r>
          </a:p>
          <a:p>
            <a:pPr marL="45720" indent="0">
              <a:buNone/>
            </a:pPr>
            <a:endParaRPr lang="de-DE" sz="5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56792"/>
            <a:ext cx="3116072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7402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43808" y="48501"/>
            <a:ext cx="7315200" cy="1512168"/>
          </a:xfrm>
        </p:spPr>
        <p:txBody>
          <a:bodyPr>
            <a:normAutofit/>
          </a:bodyPr>
          <a:lstStyle/>
          <a:p>
            <a:r>
              <a:rPr lang="de-DE" dirty="0"/>
              <a:t>4. Halbjahr: Fahrzeug-</a:t>
            </a:r>
            <a:br>
              <a:rPr lang="de-DE" dirty="0"/>
            </a:br>
            <a:r>
              <a:rPr lang="de-DE" dirty="0" err="1"/>
              <a:t>technik</a:t>
            </a:r>
            <a:r>
              <a:rPr lang="de-DE" dirty="0"/>
              <a:t> in der Zukunft 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772815"/>
            <a:ext cx="7762056" cy="4536545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endParaRPr lang="de-DE" sz="2800" b="1" dirty="0"/>
          </a:p>
          <a:p>
            <a:pPr marL="45720" indent="0">
              <a:buNone/>
            </a:pPr>
            <a:r>
              <a:rPr lang="de-DE" sz="2800" b="1" dirty="0"/>
              <a:t>Verbrennungsmotor versus E-Motor </a:t>
            </a:r>
            <a:r>
              <a:rPr lang="de-DE" sz="2800" dirty="0"/>
              <a:t>(Audi </a:t>
            </a:r>
            <a:r>
              <a:rPr lang="de-DE" sz="2800" dirty="0" err="1"/>
              <a:t>Györ</a:t>
            </a:r>
            <a:r>
              <a:rPr lang="de-DE" sz="2800" dirty="0"/>
              <a:t>)</a:t>
            </a:r>
          </a:p>
          <a:p>
            <a:pPr marL="45720" indent="0">
              <a:buNone/>
            </a:pPr>
            <a:endParaRPr lang="de-DE" sz="500" dirty="0"/>
          </a:p>
          <a:p>
            <a:pPr marL="45720" indent="0">
              <a:buNone/>
            </a:pPr>
            <a:r>
              <a:rPr lang="de-DE" sz="2800" b="1" dirty="0"/>
              <a:t>Umweltaudit bei Fahrzeugen </a:t>
            </a:r>
            <a:endParaRPr lang="de-DE" sz="2800" dirty="0"/>
          </a:p>
          <a:p>
            <a:r>
              <a:rPr lang="de-DE" sz="2800" dirty="0"/>
              <a:t>Modellierung</a:t>
            </a:r>
          </a:p>
          <a:p>
            <a:r>
              <a:rPr lang="de-DE" sz="2800" dirty="0"/>
              <a:t>Erstellen von Geräuschkarten</a:t>
            </a:r>
          </a:p>
          <a:p>
            <a:pPr marL="45720" indent="0">
              <a:buNone/>
            </a:pPr>
            <a:endParaRPr lang="de-DE" sz="500" dirty="0"/>
          </a:p>
          <a:p>
            <a:pPr marL="45720" indent="0">
              <a:buNone/>
            </a:pPr>
            <a:r>
              <a:rPr lang="de-DE" sz="2800" b="1" dirty="0"/>
              <a:t>Informatik und </a:t>
            </a:r>
          </a:p>
          <a:p>
            <a:pPr marL="45720" indent="0">
              <a:buNone/>
            </a:pPr>
            <a:r>
              <a:rPr lang="de-DE" sz="2800" b="1" dirty="0"/>
              <a:t> Fahrzeugtechnik </a:t>
            </a:r>
          </a:p>
          <a:p>
            <a:pPr marL="45720" indent="0">
              <a:buNone/>
            </a:pPr>
            <a:r>
              <a:rPr lang="de-DE" sz="2800" dirty="0"/>
              <a:t> (FH Köln)</a:t>
            </a:r>
          </a:p>
          <a:p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8" t="32296" r="44783" b="18779"/>
          <a:stretch/>
        </p:blipFill>
        <p:spPr bwMode="auto">
          <a:xfrm>
            <a:off x="97010" y="235654"/>
            <a:ext cx="2458701" cy="1609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Users\Barbara1\Downloads\20180130_11145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4"/>
          <a:stretch/>
        </p:blipFill>
        <p:spPr bwMode="auto">
          <a:xfrm rot="5400000">
            <a:off x="5520174" y="3632954"/>
            <a:ext cx="3517181" cy="238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782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3672408"/>
          </a:xfrm>
        </p:spPr>
        <p:txBody>
          <a:bodyPr>
            <a:normAutofit fontScale="90000"/>
          </a:bodyPr>
          <a:lstStyle/>
          <a:p>
            <a:br>
              <a:rPr lang="de-DE" b="1" dirty="0"/>
            </a:br>
            <a:br>
              <a:rPr lang="de-DE" b="1" dirty="0"/>
            </a:br>
            <a:br>
              <a:rPr lang="de-DE" b="1" dirty="0"/>
            </a:br>
            <a:br>
              <a:rPr lang="de-DE" b="1" dirty="0"/>
            </a:br>
            <a:r>
              <a:rPr lang="de-DE" b="1" dirty="0"/>
              <a:t>Integriert in die JIA:</a:t>
            </a:r>
            <a:br>
              <a:rPr lang="de-DE" b="1" dirty="0"/>
            </a:br>
            <a:r>
              <a:rPr lang="de-DE" b="1" dirty="0"/>
              <a:t>Technikprojekte </a:t>
            </a:r>
            <a:br>
              <a:rPr lang="de-DE" b="1" dirty="0"/>
            </a:br>
            <a:r>
              <a:rPr lang="de-DE" b="1" dirty="0"/>
              <a:t>LFS Bonn – </a:t>
            </a:r>
            <a:br>
              <a:rPr lang="de-DE" b="1" dirty="0"/>
            </a:br>
            <a:r>
              <a:rPr lang="de-DE" b="1" dirty="0"/>
              <a:t>Audi </a:t>
            </a:r>
            <a:r>
              <a:rPr lang="de-DE" b="1" dirty="0" err="1"/>
              <a:t>Hungaria</a:t>
            </a:r>
            <a:r>
              <a:rPr lang="de-DE" b="1" dirty="0"/>
              <a:t> School </a:t>
            </a:r>
            <a:r>
              <a:rPr lang="de-DE" b="1" dirty="0" err="1"/>
              <a:t>Györ</a:t>
            </a:r>
            <a:endParaRPr lang="en-GB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4365104"/>
            <a:ext cx="8229600" cy="2880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dirty="0"/>
              <a:t>1. Kunststoffproduktion und Entsorgungstechnologien in der Zukunft</a:t>
            </a:r>
          </a:p>
          <a:p>
            <a:pPr marL="0" indent="0">
              <a:buNone/>
            </a:pPr>
            <a:r>
              <a:rPr lang="de-DE" sz="2800" dirty="0"/>
              <a:t>2. Fahrzeugtechnologie und Akustik</a:t>
            </a:r>
            <a:endParaRPr lang="en-GB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845840"/>
            <a:ext cx="4762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763"/>
          <a:stretch/>
        </p:blipFill>
        <p:spPr bwMode="auto">
          <a:xfrm>
            <a:off x="971600" y="332656"/>
            <a:ext cx="1800643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1957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024744" cy="1143000"/>
          </a:xfrm>
        </p:spPr>
        <p:txBody>
          <a:bodyPr>
            <a:normAutofit fontScale="90000"/>
          </a:bodyPr>
          <a:lstStyle/>
          <a:p>
            <a:br>
              <a:rPr lang="de-DE" b="1" dirty="0"/>
            </a:br>
            <a:r>
              <a:rPr lang="de-DE" b="1" dirty="0"/>
              <a:t>Technikprojekte mit integriertem Schüleraustausch</a:t>
            </a:r>
            <a:endParaRPr lang="en-GB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71600" y="1772816"/>
            <a:ext cx="7344816" cy="4013033"/>
          </a:xfrm>
        </p:spPr>
        <p:txBody>
          <a:bodyPr>
            <a:noAutofit/>
          </a:bodyPr>
          <a:lstStyle/>
          <a:p>
            <a:r>
              <a:rPr lang="de-DE" sz="2700" dirty="0"/>
              <a:t>Schülerinnen der LFS arbeiten mit Schülerinnen und Schülern der Audi-</a:t>
            </a:r>
            <a:r>
              <a:rPr lang="de-DE" sz="2700" dirty="0" err="1"/>
              <a:t>Hungaria</a:t>
            </a:r>
            <a:r>
              <a:rPr lang="de-DE" sz="2700" dirty="0"/>
              <a:t> Schule – einer deutschen Schule in </a:t>
            </a:r>
            <a:r>
              <a:rPr lang="de-DE" sz="2700" dirty="0" err="1"/>
              <a:t>Györ</a:t>
            </a:r>
            <a:r>
              <a:rPr lang="de-DE" sz="2700" dirty="0"/>
              <a:t> (Ungarn) – zusammen an einem Projekt</a:t>
            </a:r>
          </a:p>
          <a:p>
            <a:r>
              <a:rPr lang="de-DE" sz="2700" dirty="0"/>
              <a:t>Der Schüleraustausch erfolgt in den Jahrgangsstufen 9 und 10: Im zweiten Halbjahr der Klasse 9 besuchen die Ungarn uns in Deutschland und im 1. Halbjahr der 10 reisen wir nach Ungarn. </a:t>
            </a:r>
          </a:p>
          <a:p>
            <a:r>
              <a:rPr lang="de-DE" sz="2700" dirty="0"/>
              <a:t>Finanziert von der Deutschen Telekom Stiftung</a:t>
            </a:r>
          </a:p>
          <a:p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137017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ktive">
  <a:themeElements>
    <a:clrScheme name="Iapetus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k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0</TotalTime>
  <Words>450</Words>
  <Application>Microsoft Office PowerPoint</Application>
  <PresentationFormat>Bildschirmpräsentation (4:3)</PresentationFormat>
  <Paragraphs>101</Paragraphs>
  <Slides>18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Perspektive</vt:lpstr>
      <vt:lpstr>Junior-Ingenieur- Akademie  der LFS</vt:lpstr>
      <vt:lpstr>Integrierte Fachbereiche:</vt:lpstr>
      <vt:lpstr>Kooperationen</vt:lpstr>
      <vt:lpstr>1. Halbjahr: Energietechnik in der Zukunft</vt:lpstr>
      <vt:lpstr>2. Halbjahr: Produktions- und Abfalltechnik in der Zukunft</vt:lpstr>
      <vt:lpstr>3. Halbjahr: Medizintechnik in der Zukunft</vt:lpstr>
      <vt:lpstr>4. Halbjahr: Fahrzeug- technik in der Zukunft </vt:lpstr>
      <vt:lpstr>    Integriert in die JIA: Technikprojekte  LFS Bonn –  Audi Hungaria School Györ</vt:lpstr>
      <vt:lpstr> Technikprojekte mit integriertem Schüleraustausch</vt:lpstr>
      <vt:lpstr> Projekt zum Thema „Kunststoffproduktion und Entsorgungstechnologien in der Zukunft“</vt:lpstr>
      <vt:lpstr>PowerPoint-Präsentation</vt:lpstr>
      <vt:lpstr>2. Von Milch zu Polylactat Mikroskopieren von Milchsäurebakterien zur Kontrolle des Experiments</vt:lpstr>
      <vt:lpstr>Konvertierung von Milchsäure zu Polylactat</vt:lpstr>
      <vt:lpstr>Produktion eines Prototyps aus Polylactat mittels 3D-Druck</vt:lpstr>
      <vt:lpstr>Untersuchung der Prototypen in der Dr. Reinhold Hagen-Stiftung</vt:lpstr>
      <vt:lpstr>3. Mikroplastik und Mikrofaser (Projekt mit der Energie-Agentur NRW)</vt:lpstr>
      <vt:lpstr>4. Recycling von Kunststoffen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Junior-Ingenieur-Akademie  der LFS</dc:title>
  <dc:creator>Barbara1</dc:creator>
  <cp:lastModifiedBy>Sabine.Fremmer</cp:lastModifiedBy>
  <cp:revision>23</cp:revision>
  <dcterms:created xsi:type="dcterms:W3CDTF">2016-06-22T08:49:44Z</dcterms:created>
  <dcterms:modified xsi:type="dcterms:W3CDTF">2020-11-16T08:46:07Z</dcterms:modified>
</cp:coreProperties>
</file>